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Oswald Medium"/>
      <p:regular r:id="rId18"/>
      <p:bold r:id="rId19"/>
    </p:embeddedFont>
    <p:embeddedFont>
      <p:font typeface="Economica"/>
      <p:regular r:id="rId20"/>
      <p:bold r:id="rId21"/>
      <p:italic r:id="rId22"/>
      <p:boldItalic r:id="rId23"/>
    </p:embeddedFont>
    <p:embeddedFont>
      <p:font typeface="Open Sans"/>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0136018-CC70-4FB2-AE86-DECD5520F992}">
  <a:tblStyle styleId="{50136018-CC70-4FB2-AE86-DECD5520F99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Economica-regular.fntdata"/><Relationship Id="rId22" Type="http://schemas.openxmlformats.org/officeDocument/2006/relationships/font" Target="fonts/Economica-italic.fntdata"/><Relationship Id="rId21" Type="http://schemas.openxmlformats.org/officeDocument/2006/relationships/font" Target="fonts/Economica-bold.fntdata"/><Relationship Id="rId24" Type="http://schemas.openxmlformats.org/officeDocument/2006/relationships/font" Target="fonts/OpenSans-regular.fntdata"/><Relationship Id="rId23" Type="http://schemas.openxmlformats.org/officeDocument/2006/relationships/font" Target="fonts/Economica-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OpenSans-italic.fntdata"/><Relationship Id="rId25" Type="http://schemas.openxmlformats.org/officeDocument/2006/relationships/font" Target="fonts/OpenSans-bold.fntdata"/><Relationship Id="rId27" Type="http://schemas.openxmlformats.org/officeDocument/2006/relationships/font" Target="fonts/OpenSans-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OswaldMedium-bold.fntdata"/><Relationship Id="rId18" Type="http://schemas.openxmlformats.org/officeDocument/2006/relationships/font" Target="fonts/OswaldMedium-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a193fcc62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a193fcc62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a193fcc62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a193fcc62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a193fcc62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a193fcc62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a0746194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a0746194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a:t>
            </a:r>
            <a:r>
              <a:rPr lang="en"/>
              <a:t> data analysis / modeling</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a21730969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a21730969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a217309698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a217309698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a21730969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a21730969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a07461949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a07461949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a21730969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a21730969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a21730969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a21730969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11.png"/><Relationship Id="rId6"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4.png"/><Relationship Id="rId6"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title"/>
          </p:nvPr>
        </p:nvSpPr>
        <p:spPr>
          <a:xfrm>
            <a:off x="102150" y="232600"/>
            <a:ext cx="4371900" cy="311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680">
                <a:latin typeface="Oswald Medium"/>
                <a:ea typeface="Oswald Medium"/>
                <a:cs typeface="Oswald Medium"/>
                <a:sym typeface="Oswald Medium"/>
              </a:rPr>
              <a:t>Predicting Changes in Food Prices to </a:t>
            </a:r>
            <a:endParaRPr sz="3680">
              <a:latin typeface="Oswald Medium"/>
              <a:ea typeface="Oswald Medium"/>
              <a:cs typeface="Oswald Medium"/>
              <a:sym typeface="Oswald Medium"/>
            </a:endParaRPr>
          </a:p>
          <a:p>
            <a:pPr indent="0" lvl="0" marL="0" rtl="0" algn="ctr">
              <a:spcBef>
                <a:spcPts val="0"/>
              </a:spcBef>
              <a:spcAft>
                <a:spcPts val="0"/>
              </a:spcAft>
              <a:buSzPts val="990"/>
              <a:buNone/>
            </a:pPr>
            <a:r>
              <a:rPr lang="en" sz="3680">
                <a:latin typeface="Oswald Medium"/>
                <a:ea typeface="Oswald Medium"/>
                <a:cs typeface="Oswald Medium"/>
                <a:sym typeface="Oswald Medium"/>
              </a:rPr>
              <a:t>Provide Meal </a:t>
            </a:r>
            <a:r>
              <a:rPr lang="en" sz="3680">
                <a:latin typeface="Oswald Medium"/>
                <a:ea typeface="Oswald Medium"/>
                <a:cs typeface="Oswald Medium"/>
                <a:sym typeface="Oswald Medium"/>
              </a:rPr>
              <a:t>Recommendations </a:t>
            </a:r>
            <a:endParaRPr sz="3680"/>
          </a:p>
        </p:txBody>
      </p:sp>
      <p:sp>
        <p:nvSpPr>
          <p:cNvPr id="63" name="Google Shape;63;p13"/>
          <p:cNvSpPr txBox="1"/>
          <p:nvPr>
            <p:ph idx="1" type="subTitle"/>
          </p:nvPr>
        </p:nvSpPr>
        <p:spPr>
          <a:xfrm>
            <a:off x="265500" y="3724000"/>
            <a:ext cx="4045200" cy="100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 Jordyn Dolly &amp; </a:t>
            </a:r>
            <a:r>
              <a:rPr lang="en"/>
              <a:t>Jada Cuthbertson</a:t>
            </a:r>
            <a:endParaRPr/>
          </a:p>
          <a:p>
            <a:pPr indent="0" lvl="0" marL="0" rtl="0" algn="ctr">
              <a:spcBef>
                <a:spcPts val="0"/>
              </a:spcBef>
              <a:spcAft>
                <a:spcPts val="0"/>
              </a:spcAft>
              <a:buNone/>
            </a:pPr>
            <a:r>
              <a:rPr lang="en"/>
              <a:t>DSBA 6156 Fall 2023</a:t>
            </a:r>
            <a:endParaRPr/>
          </a:p>
        </p:txBody>
      </p:sp>
      <p:pic>
        <p:nvPicPr>
          <p:cNvPr id="64" name="Google Shape;64;p13"/>
          <p:cNvPicPr preferRelativeResize="0"/>
          <p:nvPr/>
        </p:nvPicPr>
        <p:blipFill rotWithShape="1">
          <a:blip r:embed="rId3">
            <a:alphaModFix/>
          </a:blip>
          <a:srcRect b="0" l="0" r="35546" t="0"/>
          <a:stretch/>
        </p:blipFill>
        <p:spPr>
          <a:xfrm>
            <a:off x="4995738" y="789400"/>
            <a:ext cx="3951725" cy="3564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311700" y="315925"/>
            <a:ext cx="8520600" cy="831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Text Classification to Create Food </a:t>
            </a:r>
            <a:r>
              <a:rPr lang="en"/>
              <a:t>Recommendations</a:t>
            </a:r>
            <a:r>
              <a:rPr lang="en"/>
              <a:t> </a:t>
            </a:r>
            <a:endParaRPr/>
          </a:p>
        </p:txBody>
      </p:sp>
      <p:sp>
        <p:nvSpPr>
          <p:cNvPr id="132" name="Google Shape;132;p22"/>
          <p:cNvSpPr txBox="1"/>
          <p:nvPr>
            <p:ph idx="1" type="body"/>
          </p:nvPr>
        </p:nvSpPr>
        <p:spPr>
          <a:xfrm>
            <a:off x="311700" y="1225225"/>
            <a:ext cx="4260300" cy="3711300"/>
          </a:xfrm>
          <a:prstGeom prst="rect">
            <a:avLst/>
          </a:prstGeom>
        </p:spPr>
        <p:txBody>
          <a:bodyPr anchorCtr="0" anchor="t" bIns="91425" lIns="91425" spcFirstLastPara="1" rIns="91425" wrap="square" tIns="91425">
            <a:normAutofit lnSpcReduction="20000"/>
          </a:bodyPr>
          <a:lstStyle/>
          <a:p>
            <a:pPr indent="-171450" lvl="0" marL="228600" rtl="0" algn="l">
              <a:spcBef>
                <a:spcPts val="0"/>
              </a:spcBef>
              <a:spcAft>
                <a:spcPts val="0"/>
              </a:spcAft>
              <a:buSzPts val="1800"/>
              <a:buFont typeface="Economica"/>
              <a:buChar char="●"/>
            </a:pPr>
            <a:r>
              <a:rPr lang="en">
                <a:latin typeface="Economica"/>
                <a:ea typeface="Economica"/>
                <a:cs typeface="Economica"/>
                <a:sym typeface="Economica"/>
              </a:rPr>
              <a:t>By </a:t>
            </a:r>
            <a:r>
              <a:rPr lang="en">
                <a:latin typeface="Economica"/>
                <a:ea typeface="Economica"/>
                <a:cs typeface="Economica"/>
                <a:sym typeface="Economica"/>
              </a:rPr>
              <a:t>compiling a dataset of various foods and the ingredients used to make them, we created a simple text classification model to predict dishes</a:t>
            </a:r>
            <a:endParaRPr>
              <a:latin typeface="Economica"/>
              <a:ea typeface="Economica"/>
              <a:cs typeface="Economica"/>
              <a:sym typeface="Economica"/>
            </a:endParaRPr>
          </a:p>
          <a:p>
            <a:pPr indent="-171450" lvl="0" marL="228600" rtl="0" algn="l">
              <a:spcBef>
                <a:spcPts val="1000"/>
              </a:spcBef>
              <a:spcAft>
                <a:spcPts val="0"/>
              </a:spcAft>
              <a:buSzPts val="1800"/>
              <a:buFont typeface="Economica"/>
              <a:buChar char="●"/>
            </a:pPr>
            <a:r>
              <a:rPr lang="en">
                <a:latin typeface="Economica"/>
                <a:ea typeface="Economica"/>
                <a:cs typeface="Economica"/>
                <a:sym typeface="Economica"/>
              </a:rPr>
              <a:t>Inserting one ingredient or multiple ingredients into the ingredients line allows the Naive Bayes classifier to recommend a food to make</a:t>
            </a:r>
            <a:endParaRPr>
              <a:latin typeface="Economica"/>
              <a:ea typeface="Economica"/>
              <a:cs typeface="Economica"/>
              <a:sym typeface="Economica"/>
            </a:endParaRPr>
          </a:p>
          <a:p>
            <a:pPr indent="-171450" lvl="0" marL="228600" rtl="0" algn="l">
              <a:spcBef>
                <a:spcPts val="1000"/>
              </a:spcBef>
              <a:spcAft>
                <a:spcPts val="0"/>
              </a:spcAft>
              <a:buSzPts val="1800"/>
              <a:buFont typeface="Economica"/>
              <a:buChar char="●"/>
            </a:pPr>
            <a:r>
              <a:rPr lang="en">
                <a:latin typeface="Economica"/>
                <a:ea typeface="Economica"/>
                <a:cs typeface="Economica"/>
                <a:sym typeface="Economica"/>
              </a:rPr>
              <a:t>The small dataset that we had created made a Naive Bayes classifier the most appropriate option</a:t>
            </a:r>
            <a:endParaRPr>
              <a:latin typeface="Economica"/>
              <a:ea typeface="Economica"/>
              <a:cs typeface="Economica"/>
              <a:sym typeface="Economica"/>
            </a:endParaRPr>
          </a:p>
          <a:p>
            <a:pPr indent="-171450" lvl="0" marL="228600" rtl="0" algn="l">
              <a:spcBef>
                <a:spcPts val="1000"/>
              </a:spcBef>
              <a:spcAft>
                <a:spcPts val="1000"/>
              </a:spcAft>
              <a:buSzPts val="1800"/>
              <a:buFont typeface="Economica"/>
              <a:buChar char="●"/>
            </a:pPr>
            <a:r>
              <a:rPr lang="en">
                <a:latin typeface="Economica"/>
                <a:ea typeface="Economica"/>
                <a:cs typeface="Economica"/>
                <a:sym typeface="Economica"/>
              </a:rPr>
              <a:t>To create a more complex model, our next step would have been to compile images of the ingredients and the dishes they are made into to predict food suggestions</a:t>
            </a:r>
            <a:endParaRPr>
              <a:latin typeface="Economica"/>
              <a:ea typeface="Economica"/>
              <a:cs typeface="Economica"/>
              <a:sym typeface="Economica"/>
            </a:endParaRPr>
          </a:p>
        </p:txBody>
      </p:sp>
      <p:pic>
        <p:nvPicPr>
          <p:cNvPr id="133" name="Google Shape;133;p22"/>
          <p:cNvPicPr preferRelativeResize="0"/>
          <p:nvPr/>
        </p:nvPicPr>
        <p:blipFill>
          <a:blip r:embed="rId3">
            <a:alphaModFix/>
          </a:blip>
          <a:stretch>
            <a:fillRect/>
          </a:stretch>
        </p:blipFill>
        <p:spPr>
          <a:xfrm>
            <a:off x="4761850" y="1225225"/>
            <a:ext cx="4185524" cy="1233625"/>
          </a:xfrm>
          <a:prstGeom prst="rect">
            <a:avLst/>
          </a:prstGeom>
          <a:noFill/>
          <a:ln>
            <a:noFill/>
          </a:ln>
        </p:spPr>
      </p:pic>
      <p:pic>
        <p:nvPicPr>
          <p:cNvPr id="134" name="Google Shape;134;p22"/>
          <p:cNvPicPr preferRelativeResize="0"/>
          <p:nvPr/>
        </p:nvPicPr>
        <p:blipFill>
          <a:blip r:embed="rId4">
            <a:alphaModFix/>
          </a:blip>
          <a:stretch>
            <a:fillRect/>
          </a:stretch>
        </p:blipFill>
        <p:spPr>
          <a:xfrm>
            <a:off x="4761850" y="3060423"/>
            <a:ext cx="4185524" cy="1233627"/>
          </a:xfrm>
          <a:prstGeom prst="rect">
            <a:avLst/>
          </a:prstGeom>
          <a:noFill/>
          <a:ln>
            <a:noFill/>
          </a:ln>
        </p:spPr>
      </p:pic>
      <p:pic>
        <p:nvPicPr>
          <p:cNvPr id="135" name="Google Shape;135;p22"/>
          <p:cNvPicPr preferRelativeResize="0"/>
          <p:nvPr/>
        </p:nvPicPr>
        <p:blipFill>
          <a:blip r:embed="rId5">
            <a:alphaModFix/>
          </a:blip>
          <a:stretch>
            <a:fillRect/>
          </a:stretch>
        </p:blipFill>
        <p:spPr>
          <a:xfrm>
            <a:off x="6965172" y="1851025"/>
            <a:ext cx="1238724" cy="1009125"/>
          </a:xfrm>
          <a:prstGeom prst="rect">
            <a:avLst/>
          </a:prstGeom>
          <a:noFill/>
          <a:ln>
            <a:noFill/>
          </a:ln>
          <a:effectLst>
            <a:outerShdw blurRad="57150" rotWithShape="0" algn="bl" dir="5400000" dist="19050">
              <a:srgbClr val="000000">
                <a:alpha val="50000"/>
              </a:srgbClr>
            </a:outerShdw>
          </a:effectLst>
        </p:spPr>
      </p:pic>
      <p:pic>
        <p:nvPicPr>
          <p:cNvPr id="136" name="Google Shape;136;p22"/>
          <p:cNvPicPr preferRelativeResize="0"/>
          <p:nvPr/>
        </p:nvPicPr>
        <p:blipFill>
          <a:blip r:embed="rId6">
            <a:alphaModFix/>
          </a:blip>
          <a:stretch>
            <a:fillRect/>
          </a:stretch>
        </p:blipFill>
        <p:spPr>
          <a:xfrm>
            <a:off x="7004000" y="3766650"/>
            <a:ext cx="1199900" cy="11999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23"/>
          <p:cNvPicPr preferRelativeResize="0"/>
          <p:nvPr/>
        </p:nvPicPr>
        <p:blipFill rotWithShape="1">
          <a:blip r:embed="rId3">
            <a:alphaModFix/>
          </a:blip>
          <a:srcRect b="0" l="0" r="8508" t="0"/>
          <a:stretch/>
        </p:blipFill>
        <p:spPr>
          <a:xfrm>
            <a:off x="0" y="0"/>
            <a:ext cx="9144000" cy="5038800"/>
          </a:xfrm>
          <a:prstGeom prst="rect">
            <a:avLst/>
          </a:prstGeom>
          <a:noFill/>
          <a:ln>
            <a:noFill/>
          </a:ln>
        </p:spPr>
      </p:pic>
      <p:sp>
        <p:nvSpPr>
          <p:cNvPr id="142" name="Google Shape;142;p23"/>
          <p:cNvSpPr txBox="1"/>
          <p:nvPr>
            <p:ph type="title"/>
          </p:nvPr>
        </p:nvSpPr>
        <p:spPr>
          <a:xfrm>
            <a:off x="2908400" y="1697050"/>
            <a:ext cx="4217100" cy="974700"/>
          </a:xfrm>
          <a:prstGeom prst="rect">
            <a:avLst/>
          </a:prstGeom>
          <a:gradFill>
            <a:gsLst>
              <a:gs pos="0">
                <a:srgbClr val="86CEAB"/>
              </a:gs>
              <a:gs pos="100000">
                <a:srgbClr val="448E6A"/>
              </a:gs>
            </a:gsLst>
            <a:path path="circle">
              <a:fillToRect b="50%" l="50%" r="50%" t="50%"/>
            </a:path>
            <a:tileRect/>
          </a:gradFill>
        </p:spPr>
        <p:txBody>
          <a:bodyPr anchorCtr="0" anchor="b"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ctr">
              <a:spcBef>
                <a:spcPts val="0"/>
              </a:spcBef>
              <a:spcAft>
                <a:spcPts val="0"/>
              </a:spcAft>
              <a:buNone/>
            </a:pPr>
            <a:r>
              <a:rPr b="1" lang="en" sz="7044">
                <a:solidFill>
                  <a:schemeClr val="lt1"/>
                </a:solidFill>
              </a:rPr>
              <a:t>Questions?</a:t>
            </a:r>
            <a:endParaRPr b="1" sz="7044">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11700" y="161525"/>
            <a:ext cx="8520600" cy="77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450"/>
              <a:t>Our Data</a:t>
            </a:r>
            <a:endParaRPr sz="3450"/>
          </a:p>
        </p:txBody>
      </p:sp>
      <p:sp>
        <p:nvSpPr>
          <p:cNvPr id="70" name="Google Shape;70;p14"/>
          <p:cNvSpPr txBox="1"/>
          <p:nvPr>
            <p:ph idx="1" type="body"/>
          </p:nvPr>
        </p:nvSpPr>
        <p:spPr>
          <a:xfrm>
            <a:off x="311700" y="940925"/>
            <a:ext cx="8520600" cy="3375900"/>
          </a:xfrm>
          <a:prstGeom prst="rect">
            <a:avLst/>
          </a:prstGeom>
        </p:spPr>
        <p:txBody>
          <a:bodyPr anchorCtr="0" anchor="t" bIns="91425" lIns="91425" spcFirstLastPara="1" rIns="91425" wrap="square" tIns="91425">
            <a:normAutofit/>
          </a:bodyPr>
          <a:lstStyle/>
          <a:p>
            <a:pPr indent="-209550" lvl="0" marL="228600" rtl="0" algn="l">
              <a:spcBef>
                <a:spcPts val="0"/>
              </a:spcBef>
              <a:spcAft>
                <a:spcPts val="0"/>
              </a:spcAft>
              <a:buSzPts val="1500"/>
              <a:buFont typeface="Economica"/>
              <a:buChar char="●"/>
            </a:pPr>
            <a:r>
              <a:rPr lang="en" sz="1500">
                <a:latin typeface="Economica"/>
                <a:ea typeface="Economica"/>
                <a:cs typeface="Economica"/>
                <a:sym typeface="Economica"/>
              </a:rPr>
              <a:t>“Average Price Data” from the Consumer Price Index (CPI) - US Bureau of Labor Statistics</a:t>
            </a:r>
            <a:endParaRPr sz="1500">
              <a:latin typeface="Economica"/>
              <a:ea typeface="Economica"/>
              <a:cs typeface="Economica"/>
              <a:sym typeface="Economica"/>
            </a:endParaRPr>
          </a:p>
          <a:p>
            <a:pPr indent="-323850" lvl="1" marL="914400" rtl="0" algn="l">
              <a:spcBef>
                <a:spcPts val="0"/>
              </a:spcBef>
              <a:spcAft>
                <a:spcPts val="0"/>
              </a:spcAft>
              <a:buSzPts val="1500"/>
              <a:buFont typeface="Economica"/>
              <a:buChar char="○"/>
            </a:pPr>
            <a:r>
              <a:rPr lang="en" sz="1500">
                <a:latin typeface="Economica"/>
                <a:ea typeface="Economica"/>
                <a:cs typeface="Economica"/>
                <a:sym typeface="Economica"/>
              </a:rPr>
              <a:t>Shows the monthly </a:t>
            </a:r>
            <a:r>
              <a:rPr lang="en" sz="1500">
                <a:latin typeface="Economica"/>
                <a:ea typeface="Economica"/>
                <a:cs typeface="Economica"/>
                <a:sym typeface="Economica"/>
              </a:rPr>
              <a:t>average</a:t>
            </a:r>
            <a:r>
              <a:rPr lang="en" sz="1500">
                <a:latin typeface="Economica"/>
                <a:ea typeface="Economica"/>
                <a:cs typeface="Economica"/>
                <a:sym typeface="Economica"/>
              </a:rPr>
              <a:t> price per unit of an item. Data is available as far back as 1980 but for the purpose of this project we compile data from 2000 until 2023</a:t>
            </a:r>
            <a:endParaRPr sz="1500">
              <a:latin typeface="Economica"/>
              <a:ea typeface="Economica"/>
              <a:cs typeface="Economica"/>
              <a:sym typeface="Economica"/>
            </a:endParaRPr>
          </a:p>
          <a:p>
            <a:pPr indent="-323850" lvl="1" marL="914400" rtl="0" algn="l">
              <a:spcBef>
                <a:spcPts val="0"/>
              </a:spcBef>
              <a:spcAft>
                <a:spcPts val="0"/>
              </a:spcAft>
              <a:buSzPts val="1500"/>
              <a:buFont typeface="Economica"/>
              <a:buChar char="○"/>
            </a:pPr>
            <a:r>
              <a:rPr lang="en" sz="1500">
                <a:latin typeface="Economica"/>
                <a:ea typeface="Economica"/>
                <a:cs typeface="Economica"/>
                <a:sym typeface="Economica"/>
              </a:rPr>
              <a:t>286 Observations </a:t>
            </a:r>
            <a:r>
              <a:rPr lang="en" sz="1500">
                <a:latin typeface="Economica"/>
                <a:ea typeface="Economica"/>
                <a:cs typeface="Economica"/>
                <a:sym typeface="Economica"/>
              </a:rPr>
              <a:t>between</a:t>
            </a:r>
            <a:r>
              <a:rPr lang="en" sz="1500">
                <a:latin typeface="Economica"/>
                <a:ea typeface="Economica"/>
                <a:cs typeface="Economica"/>
                <a:sym typeface="Economica"/>
              </a:rPr>
              <a:t> January 2000 and September 2023</a:t>
            </a:r>
            <a:endParaRPr sz="1500">
              <a:latin typeface="Economica"/>
              <a:ea typeface="Economica"/>
              <a:cs typeface="Economica"/>
              <a:sym typeface="Economica"/>
            </a:endParaRPr>
          </a:p>
          <a:p>
            <a:pPr indent="-323850" lvl="1" marL="914400" rtl="0" algn="l">
              <a:spcBef>
                <a:spcPts val="0"/>
              </a:spcBef>
              <a:spcAft>
                <a:spcPts val="0"/>
              </a:spcAft>
              <a:buSzPts val="1500"/>
              <a:buFont typeface="Economica"/>
              <a:buChar char="○"/>
            </a:pPr>
            <a:r>
              <a:rPr lang="en" sz="1500">
                <a:latin typeface="Economica"/>
                <a:ea typeface="Economica"/>
                <a:cs typeface="Economica"/>
                <a:sym typeface="Economica"/>
              </a:rPr>
              <a:t>Issues: missing data, large price increases in small time periods</a:t>
            </a:r>
            <a:endParaRPr sz="1500">
              <a:latin typeface="Economica"/>
              <a:ea typeface="Economica"/>
              <a:cs typeface="Economica"/>
              <a:sym typeface="Economica"/>
            </a:endParaRPr>
          </a:p>
          <a:p>
            <a:pPr indent="-209550" lvl="0" marL="228600" rtl="0" algn="l">
              <a:spcBef>
                <a:spcPts val="0"/>
              </a:spcBef>
              <a:spcAft>
                <a:spcPts val="0"/>
              </a:spcAft>
              <a:buSzPts val="1500"/>
              <a:buFont typeface="Economica"/>
              <a:buChar char="●"/>
            </a:pPr>
            <a:r>
              <a:rPr lang="en" sz="1500">
                <a:latin typeface="Economica"/>
                <a:ea typeface="Economica"/>
                <a:cs typeface="Economica"/>
                <a:sym typeface="Economica"/>
              </a:rPr>
              <a:t>Using the “Average Price Data” dataset, we computed monthly price movement for each individual item (ie ‘MPM Eggs’) and Total Price Movement (TPM) across all items for each month</a:t>
            </a:r>
            <a:endParaRPr sz="1500">
              <a:latin typeface="Economica"/>
              <a:ea typeface="Economica"/>
              <a:cs typeface="Economica"/>
              <a:sym typeface="Economica"/>
            </a:endParaRPr>
          </a:p>
          <a:p>
            <a:pPr indent="-323850" lvl="1" marL="914400" rtl="0" algn="l">
              <a:spcBef>
                <a:spcPts val="0"/>
              </a:spcBef>
              <a:spcAft>
                <a:spcPts val="0"/>
              </a:spcAft>
              <a:buSzPts val="1500"/>
              <a:buFont typeface="Economica"/>
              <a:buChar char="○"/>
            </a:pPr>
            <a:r>
              <a:rPr lang="en" sz="1500">
                <a:latin typeface="Economica"/>
                <a:ea typeface="Economica"/>
                <a:cs typeface="Economica"/>
                <a:sym typeface="Economica"/>
              </a:rPr>
              <a:t>TPM was converted into a binary variable </a:t>
            </a:r>
            <a:endParaRPr sz="1500">
              <a:latin typeface="Economica"/>
              <a:ea typeface="Economica"/>
              <a:cs typeface="Economica"/>
              <a:sym typeface="Economica"/>
            </a:endParaRPr>
          </a:p>
          <a:p>
            <a:pPr indent="-323850" lvl="2" marL="1371600" rtl="0" algn="l">
              <a:spcBef>
                <a:spcPts val="0"/>
              </a:spcBef>
              <a:spcAft>
                <a:spcPts val="0"/>
              </a:spcAft>
              <a:buSzPts val="1500"/>
              <a:buFont typeface="Economica"/>
              <a:buChar char="■"/>
            </a:pPr>
            <a:r>
              <a:rPr lang="en" sz="1500">
                <a:latin typeface="Economica"/>
                <a:ea typeface="Economica"/>
                <a:cs typeface="Economica"/>
                <a:sym typeface="Economica"/>
              </a:rPr>
              <a:t>1 indicates an increase in price</a:t>
            </a:r>
            <a:endParaRPr sz="1500">
              <a:latin typeface="Economica"/>
              <a:ea typeface="Economica"/>
              <a:cs typeface="Economica"/>
              <a:sym typeface="Economica"/>
            </a:endParaRPr>
          </a:p>
          <a:p>
            <a:pPr indent="-323850" lvl="2" marL="1371600" rtl="0" algn="l">
              <a:spcBef>
                <a:spcPts val="0"/>
              </a:spcBef>
              <a:spcAft>
                <a:spcPts val="0"/>
              </a:spcAft>
              <a:buSzPts val="1500"/>
              <a:buFont typeface="Economica"/>
              <a:buChar char="■"/>
            </a:pPr>
            <a:r>
              <a:rPr lang="en" sz="1500">
                <a:latin typeface="Economica"/>
                <a:ea typeface="Economica"/>
                <a:cs typeface="Economica"/>
                <a:sym typeface="Economica"/>
              </a:rPr>
              <a:t>0 indicates no change or a decrease in price </a:t>
            </a:r>
            <a:endParaRPr sz="1500">
              <a:latin typeface="Economica"/>
              <a:ea typeface="Economica"/>
              <a:cs typeface="Economica"/>
              <a:sym typeface="Economica"/>
            </a:endParaRPr>
          </a:p>
          <a:p>
            <a:pPr indent="-209550" lvl="0" marL="228600" rtl="0" algn="l">
              <a:spcBef>
                <a:spcPts val="0"/>
              </a:spcBef>
              <a:spcAft>
                <a:spcPts val="0"/>
              </a:spcAft>
              <a:buSzPts val="1500"/>
              <a:buFont typeface="Economica"/>
              <a:buChar char="●"/>
            </a:pPr>
            <a:r>
              <a:rPr lang="en" sz="1500">
                <a:latin typeface="Economica"/>
                <a:ea typeface="Economica"/>
                <a:cs typeface="Economica"/>
                <a:sym typeface="Economica"/>
              </a:rPr>
              <a:t>Created a dataset that contains dishes and the various ingredients used to make that dish to try to provide </a:t>
            </a:r>
            <a:r>
              <a:rPr lang="en" sz="1500">
                <a:latin typeface="Economica"/>
                <a:ea typeface="Economica"/>
                <a:cs typeface="Economica"/>
                <a:sym typeface="Economica"/>
              </a:rPr>
              <a:t>recommendations</a:t>
            </a:r>
            <a:r>
              <a:rPr lang="en" sz="1500">
                <a:latin typeface="Economica"/>
                <a:ea typeface="Economica"/>
                <a:cs typeface="Economica"/>
                <a:sym typeface="Economica"/>
              </a:rPr>
              <a:t> of meals based on the ingredients inserted </a:t>
            </a:r>
            <a:endParaRPr sz="1500">
              <a:latin typeface="Economica"/>
              <a:ea typeface="Economica"/>
              <a:cs typeface="Economica"/>
              <a:sym typeface="Economica"/>
            </a:endParaRPr>
          </a:p>
        </p:txBody>
      </p:sp>
      <p:pic>
        <p:nvPicPr>
          <p:cNvPr id="71" name="Google Shape;71;p14"/>
          <p:cNvPicPr preferRelativeResize="0"/>
          <p:nvPr/>
        </p:nvPicPr>
        <p:blipFill>
          <a:blip r:embed="rId3">
            <a:alphaModFix/>
          </a:blip>
          <a:stretch>
            <a:fillRect/>
          </a:stretch>
        </p:blipFill>
        <p:spPr>
          <a:xfrm>
            <a:off x="7348125" y="3963400"/>
            <a:ext cx="1205199" cy="940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311700" y="20930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“Average Price Data” From CPI</a:t>
            </a:r>
            <a:endParaRPr/>
          </a:p>
        </p:txBody>
      </p:sp>
      <p:pic>
        <p:nvPicPr>
          <p:cNvPr id="77" name="Google Shape;77;p15"/>
          <p:cNvPicPr preferRelativeResize="0"/>
          <p:nvPr/>
        </p:nvPicPr>
        <p:blipFill>
          <a:blip r:embed="rId3">
            <a:alphaModFix/>
          </a:blip>
          <a:stretch>
            <a:fillRect/>
          </a:stretch>
        </p:blipFill>
        <p:spPr>
          <a:xfrm>
            <a:off x="891725" y="1040600"/>
            <a:ext cx="7166252" cy="39323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Price Changes of Food Products Over Time</a:t>
            </a:r>
            <a:endParaRPr/>
          </a:p>
        </p:txBody>
      </p:sp>
      <p:sp>
        <p:nvSpPr>
          <p:cNvPr id="83" name="Google Shape;83;p16"/>
          <p:cNvSpPr txBox="1"/>
          <p:nvPr>
            <p:ph idx="1" type="body"/>
          </p:nvPr>
        </p:nvSpPr>
        <p:spPr>
          <a:xfrm>
            <a:off x="311700" y="1147225"/>
            <a:ext cx="3974100" cy="3530700"/>
          </a:xfrm>
          <a:prstGeom prst="rect">
            <a:avLst/>
          </a:prstGeom>
        </p:spPr>
        <p:txBody>
          <a:bodyPr anchorCtr="0" anchor="t" bIns="91425" lIns="91425" spcFirstLastPara="1" rIns="91425" wrap="square" tIns="91425">
            <a:normAutofit fontScale="92500" lnSpcReduction="20000"/>
          </a:bodyPr>
          <a:lstStyle/>
          <a:p>
            <a:pPr indent="-162877" lvl="0" marL="228600" rtl="0" algn="l">
              <a:spcBef>
                <a:spcPts val="0"/>
              </a:spcBef>
              <a:spcAft>
                <a:spcPts val="0"/>
              </a:spcAft>
              <a:buSzPct val="100000"/>
              <a:buFont typeface="Economica"/>
              <a:buChar char="●"/>
            </a:pPr>
            <a:r>
              <a:rPr lang="en">
                <a:latin typeface="Economica"/>
                <a:ea typeface="Economica"/>
                <a:cs typeface="Economica"/>
                <a:sym typeface="Economica"/>
              </a:rPr>
              <a:t>Practically in this model we cannot predict life events like the Avian Flu, severe droughts or other scenarios that would result in an unusually low supply</a:t>
            </a:r>
            <a:endParaRPr>
              <a:latin typeface="Economica"/>
              <a:ea typeface="Economica"/>
              <a:cs typeface="Economica"/>
              <a:sym typeface="Economica"/>
            </a:endParaRPr>
          </a:p>
          <a:p>
            <a:pPr indent="-139382" lvl="1" marL="628650" rtl="0" algn="l">
              <a:spcBef>
                <a:spcPts val="0"/>
              </a:spcBef>
              <a:spcAft>
                <a:spcPts val="0"/>
              </a:spcAft>
              <a:buSzPct val="100000"/>
              <a:buFont typeface="Economica"/>
              <a:buChar char="○"/>
            </a:pPr>
            <a:r>
              <a:rPr lang="en">
                <a:latin typeface="Economica"/>
                <a:ea typeface="Economica"/>
                <a:cs typeface="Economica"/>
                <a:sym typeface="Economica"/>
              </a:rPr>
              <a:t>We suspect that most of the increases in price are due to inflation</a:t>
            </a:r>
            <a:endParaRPr>
              <a:latin typeface="Economica"/>
              <a:ea typeface="Economica"/>
              <a:cs typeface="Economica"/>
              <a:sym typeface="Economica"/>
            </a:endParaRPr>
          </a:p>
          <a:p>
            <a:pPr indent="-162877" lvl="0" marL="228600" rtl="0" algn="l">
              <a:spcBef>
                <a:spcPts val="0"/>
              </a:spcBef>
              <a:spcAft>
                <a:spcPts val="0"/>
              </a:spcAft>
              <a:buSzPct val="100000"/>
              <a:buFont typeface="Economica"/>
              <a:buChar char="●"/>
            </a:pPr>
            <a:r>
              <a:rPr lang="en">
                <a:latin typeface="Economica"/>
                <a:ea typeface="Economica"/>
                <a:cs typeface="Economica"/>
                <a:sym typeface="Economica"/>
              </a:rPr>
              <a:t>Bananas remained the most consistent in price, likely due to a significant portion of the bananas in the US being imported</a:t>
            </a:r>
            <a:endParaRPr>
              <a:latin typeface="Economica"/>
              <a:ea typeface="Economica"/>
              <a:cs typeface="Economica"/>
              <a:sym typeface="Economica"/>
            </a:endParaRPr>
          </a:p>
          <a:p>
            <a:pPr indent="-162877" lvl="0" marL="228600" rtl="0" algn="l">
              <a:spcBef>
                <a:spcPts val="1000"/>
              </a:spcBef>
              <a:spcAft>
                <a:spcPts val="0"/>
              </a:spcAft>
              <a:buSzPct val="100000"/>
              <a:buFont typeface="Economica"/>
              <a:buChar char="●"/>
            </a:pPr>
            <a:r>
              <a:rPr lang="en">
                <a:latin typeface="Economica"/>
                <a:ea typeface="Economica"/>
                <a:cs typeface="Economica"/>
                <a:sym typeface="Economica"/>
              </a:rPr>
              <a:t>Coffee, Oranges, and Rice all had over 25 missing values so we decided to drop these variables as replacing the values would drastically impact the price movement calculations</a:t>
            </a:r>
            <a:endParaRPr>
              <a:latin typeface="Economica"/>
              <a:ea typeface="Economica"/>
              <a:cs typeface="Economica"/>
              <a:sym typeface="Economica"/>
            </a:endParaRPr>
          </a:p>
          <a:p>
            <a:pPr indent="0" lvl="0" marL="0" rtl="0" algn="l">
              <a:spcBef>
                <a:spcPts val="1000"/>
              </a:spcBef>
              <a:spcAft>
                <a:spcPts val="1200"/>
              </a:spcAft>
              <a:buNone/>
            </a:pPr>
            <a:r>
              <a:t/>
            </a:r>
            <a:endParaRPr/>
          </a:p>
        </p:txBody>
      </p:sp>
      <p:pic>
        <p:nvPicPr>
          <p:cNvPr id="84" name="Google Shape;84;p16"/>
          <p:cNvPicPr preferRelativeResize="0"/>
          <p:nvPr/>
        </p:nvPicPr>
        <p:blipFill rotWithShape="1">
          <a:blip r:embed="rId3">
            <a:alphaModFix/>
          </a:blip>
          <a:srcRect b="0" l="0" r="30429" t="0"/>
          <a:stretch/>
        </p:blipFill>
        <p:spPr>
          <a:xfrm>
            <a:off x="4968600" y="1738775"/>
            <a:ext cx="4076526" cy="3215575"/>
          </a:xfrm>
          <a:prstGeom prst="rect">
            <a:avLst/>
          </a:prstGeom>
          <a:noFill/>
          <a:ln>
            <a:noFill/>
          </a:ln>
        </p:spPr>
      </p:pic>
      <p:pic>
        <p:nvPicPr>
          <p:cNvPr id="85" name="Google Shape;85;p16"/>
          <p:cNvPicPr preferRelativeResize="0"/>
          <p:nvPr/>
        </p:nvPicPr>
        <p:blipFill>
          <a:blip r:embed="rId4">
            <a:alphaModFix/>
          </a:blip>
          <a:stretch>
            <a:fillRect/>
          </a:stretch>
        </p:blipFill>
        <p:spPr>
          <a:xfrm>
            <a:off x="7548501" y="315925"/>
            <a:ext cx="1559726" cy="1382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idx="1" type="body"/>
          </p:nvPr>
        </p:nvSpPr>
        <p:spPr>
          <a:xfrm>
            <a:off x="311700" y="1529575"/>
            <a:ext cx="3191100" cy="3421200"/>
          </a:xfrm>
          <a:prstGeom prst="rect">
            <a:avLst/>
          </a:prstGeom>
        </p:spPr>
        <p:txBody>
          <a:bodyPr anchorCtr="0" anchor="t" bIns="91425" lIns="91425" spcFirstLastPara="1" rIns="91425" wrap="square" tIns="91425">
            <a:normAutofit fontScale="92500" lnSpcReduction="20000"/>
          </a:bodyPr>
          <a:lstStyle/>
          <a:p>
            <a:pPr indent="-162877" lvl="0" marL="171450" rtl="0" algn="l">
              <a:lnSpc>
                <a:spcPct val="100000"/>
              </a:lnSpc>
              <a:spcBef>
                <a:spcPts val="0"/>
              </a:spcBef>
              <a:spcAft>
                <a:spcPts val="0"/>
              </a:spcAft>
              <a:buSzPct val="100000"/>
              <a:buFont typeface="Economica"/>
              <a:buChar char="●"/>
            </a:pPr>
            <a:r>
              <a:rPr lang="en">
                <a:latin typeface="Economica"/>
                <a:ea typeface="Economica"/>
                <a:cs typeface="Economica"/>
                <a:sym typeface="Economica"/>
              </a:rPr>
              <a:t>Within the data set there are very few strong correlations.  Most of the correlations within products fall within the medium to weak level</a:t>
            </a:r>
            <a:endParaRPr>
              <a:latin typeface="Economica"/>
              <a:ea typeface="Economica"/>
              <a:cs typeface="Economica"/>
              <a:sym typeface="Economica"/>
            </a:endParaRPr>
          </a:p>
          <a:p>
            <a:pPr indent="-162877" lvl="0" marL="171450" rtl="0" algn="l">
              <a:lnSpc>
                <a:spcPct val="100000"/>
              </a:lnSpc>
              <a:spcBef>
                <a:spcPts val="1000"/>
              </a:spcBef>
              <a:spcAft>
                <a:spcPts val="0"/>
              </a:spcAft>
              <a:buSzPct val="100000"/>
              <a:buFont typeface="Economica"/>
              <a:buChar char="●"/>
            </a:pPr>
            <a:r>
              <a:rPr lang="en">
                <a:latin typeface="Economica"/>
                <a:ea typeface="Economica"/>
                <a:cs typeface="Economica"/>
                <a:sym typeface="Economica"/>
              </a:rPr>
              <a:t>Grains and grain products appear to show a strong positive correlation to each other</a:t>
            </a:r>
            <a:endParaRPr>
              <a:latin typeface="Economica"/>
              <a:ea typeface="Economica"/>
              <a:cs typeface="Economica"/>
              <a:sym typeface="Economica"/>
            </a:endParaRPr>
          </a:p>
          <a:p>
            <a:pPr indent="-139382" lvl="1" marL="514350" rtl="0" algn="l">
              <a:lnSpc>
                <a:spcPct val="100000"/>
              </a:lnSpc>
              <a:spcBef>
                <a:spcPts val="0"/>
              </a:spcBef>
              <a:spcAft>
                <a:spcPts val="0"/>
              </a:spcAft>
              <a:buSzPct val="100000"/>
              <a:buFont typeface="Economica"/>
              <a:buChar char="○"/>
            </a:pPr>
            <a:r>
              <a:rPr lang="en">
                <a:latin typeface="Economica"/>
                <a:ea typeface="Economica"/>
                <a:cs typeface="Economica"/>
                <a:sym typeface="Economica"/>
              </a:rPr>
              <a:t>Flour and Bread </a:t>
            </a:r>
            <a:endParaRPr>
              <a:latin typeface="Economica"/>
              <a:ea typeface="Economica"/>
              <a:cs typeface="Economica"/>
              <a:sym typeface="Economica"/>
            </a:endParaRPr>
          </a:p>
          <a:p>
            <a:pPr indent="-139382" lvl="1" marL="514350" rtl="0" algn="l">
              <a:lnSpc>
                <a:spcPct val="100000"/>
              </a:lnSpc>
              <a:spcBef>
                <a:spcPts val="0"/>
              </a:spcBef>
              <a:spcAft>
                <a:spcPts val="0"/>
              </a:spcAft>
              <a:buSzPct val="100000"/>
              <a:buFont typeface="Economica"/>
              <a:buChar char="○"/>
            </a:pPr>
            <a:r>
              <a:rPr lang="en">
                <a:latin typeface="Economica"/>
                <a:ea typeface="Economica"/>
                <a:cs typeface="Economica"/>
                <a:sym typeface="Economica"/>
              </a:rPr>
              <a:t>Rice and Bread</a:t>
            </a:r>
            <a:endParaRPr>
              <a:latin typeface="Economica"/>
              <a:ea typeface="Economica"/>
              <a:cs typeface="Economica"/>
              <a:sym typeface="Economica"/>
            </a:endParaRPr>
          </a:p>
          <a:p>
            <a:pPr indent="-162877" lvl="0" marL="171450" rtl="0" algn="l">
              <a:lnSpc>
                <a:spcPct val="100000"/>
              </a:lnSpc>
              <a:spcBef>
                <a:spcPts val="0"/>
              </a:spcBef>
              <a:spcAft>
                <a:spcPts val="0"/>
              </a:spcAft>
              <a:buSzPct val="100000"/>
              <a:buFont typeface="Economica"/>
              <a:buChar char="●"/>
            </a:pPr>
            <a:r>
              <a:rPr lang="en">
                <a:latin typeface="Economica"/>
                <a:ea typeface="Economica"/>
                <a:cs typeface="Economica"/>
                <a:sym typeface="Economica"/>
              </a:rPr>
              <a:t>There is also a strong positive correlation in products that we think are frequently purchased together.  </a:t>
            </a:r>
            <a:endParaRPr>
              <a:latin typeface="Economica"/>
              <a:ea typeface="Economica"/>
              <a:cs typeface="Economica"/>
              <a:sym typeface="Economica"/>
            </a:endParaRPr>
          </a:p>
          <a:p>
            <a:pPr indent="-139382" lvl="1" marL="514350" rtl="0" algn="l">
              <a:lnSpc>
                <a:spcPct val="100000"/>
              </a:lnSpc>
              <a:spcBef>
                <a:spcPts val="0"/>
              </a:spcBef>
              <a:spcAft>
                <a:spcPts val="0"/>
              </a:spcAft>
              <a:buSzPct val="100000"/>
              <a:buFont typeface="Economica"/>
              <a:buChar char="○"/>
            </a:pPr>
            <a:r>
              <a:rPr lang="en">
                <a:latin typeface="Economica"/>
                <a:ea typeface="Economica"/>
                <a:cs typeface="Economica"/>
                <a:sym typeface="Economica"/>
              </a:rPr>
              <a:t>Chicken and Rice</a:t>
            </a:r>
            <a:endParaRPr>
              <a:latin typeface="Economica"/>
              <a:ea typeface="Economica"/>
              <a:cs typeface="Economica"/>
              <a:sym typeface="Economica"/>
            </a:endParaRPr>
          </a:p>
          <a:p>
            <a:pPr indent="-162877" lvl="0" marL="171450" rtl="0" algn="l">
              <a:lnSpc>
                <a:spcPct val="100000"/>
              </a:lnSpc>
              <a:spcBef>
                <a:spcPts val="0"/>
              </a:spcBef>
              <a:spcAft>
                <a:spcPts val="0"/>
              </a:spcAft>
              <a:buSzPct val="100000"/>
              <a:buFont typeface="Economica"/>
              <a:buChar char="●"/>
            </a:pPr>
            <a:r>
              <a:rPr lang="en">
                <a:latin typeface="Economica"/>
                <a:ea typeface="Economica"/>
                <a:cs typeface="Economica"/>
                <a:sym typeface="Economica"/>
              </a:rPr>
              <a:t>A handful of moder</a:t>
            </a:r>
            <a:r>
              <a:rPr lang="en">
                <a:latin typeface="Economica"/>
                <a:ea typeface="Economica"/>
                <a:cs typeface="Economica"/>
                <a:sym typeface="Economica"/>
              </a:rPr>
              <a:t>ate negative correlations can be noted</a:t>
            </a:r>
            <a:endParaRPr>
              <a:latin typeface="Economica"/>
              <a:ea typeface="Economica"/>
              <a:cs typeface="Economica"/>
              <a:sym typeface="Economica"/>
            </a:endParaRPr>
          </a:p>
          <a:p>
            <a:pPr indent="-139382" lvl="1" marL="514350" rtl="0" algn="l">
              <a:lnSpc>
                <a:spcPct val="100000"/>
              </a:lnSpc>
              <a:spcBef>
                <a:spcPts val="0"/>
              </a:spcBef>
              <a:spcAft>
                <a:spcPts val="0"/>
              </a:spcAft>
              <a:buSzPct val="100000"/>
              <a:buFont typeface="Economica"/>
              <a:buChar char="○"/>
            </a:pPr>
            <a:r>
              <a:rPr lang="en">
                <a:latin typeface="Economica"/>
                <a:ea typeface="Economica"/>
                <a:cs typeface="Economica"/>
                <a:sym typeface="Economica"/>
              </a:rPr>
              <a:t>Bread and Bacon, Flour and Bacon, Rice and Bacon</a:t>
            </a:r>
            <a:endParaRPr>
              <a:latin typeface="Economica"/>
              <a:ea typeface="Economica"/>
              <a:cs typeface="Economica"/>
              <a:sym typeface="Economica"/>
            </a:endParaRPr>
          </a:p>
        </p:txBody>
      </p:sp>
      <p:pic>
        <p:nvPicPr>
          <p:cNvPr id="91" name="Google Shape;91;p17"/>
          <p:cNvPicPr preferRelativeResize="0"/>
          <p:nvPr/>
        </p:nvPicPr>
        <p:blipFill>
          <a:blip r:embed="rId3">
            <a:alphaModFix/>
          </a:blip>
          <a:stretch>
            <a:fillRect/>
          </a:stretch>
        </p:blipFill>
        <p:spPr>
          <a:xfrm>
            <a:off x="3694850" y="280075"/>
            <a:ext cx="5449150" cy="4670700"/>
          </a:xfrm>
          <a:prstGeom prst="rect">
            <a:avLst/>
          </a:prstGeom>
          <a:noFill/>
          <a:ln>
            <a:noFill/>
          </a:ln>
        </p:spPr>
      </p:pic>
      <p:sp>
        <p:nvSpPr>
          <p:cNvPr id="92" name="Google Shape;92;p17"/>
          <p:cNvSpPr txBox="1"/>
          <p:nvPr>
            <p:ph type="title"/>
          </p:nvPr>
        </p:nvSpPr>
        <p:spPr>
          <a:xfrm>
            <a:off x="185475" y="206875"/>
            <a:ext cx="3916500" cy="1322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Correlations in Price Changes within the Data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Regression Analysis</a:t>
            </a:r>
            <a:endParaRPr/>
          </a:p>
        </p:txBody>
      </p:sp>
      <p:sp>
        <p:nvSpPr>
          <p:cNvPr id="98" name="Google Shape;98;p18"/>
          <p:cNvSpPr txBox="1"/>
          <p:nvPr>
            <p:ph idx="1" type="body"/>
          </p:nvPr>
        </p:nvSpPr>
        <p:spPr>
          <a:xfrm>
            <a:off x="311700" y="1225225"/>
            <a:ext cx="3612900" cy="37614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145732" lvl="0" marL="171450" rtl="0" algn="l">
              <a:spcBef>
                <a:spcPts val="0"/>
              </a:spcBef>
              <a:spcAft>
                <a:spcPts val="0"/>
              </a:spcAft>
              <a:buSzPct val="100000"/>
              <a:buFont typeface="Economica"/>
              <a:buChar char="●"/>
            </a:pPr>
            <a:r>
              <a:rPr lang="en">
                <a:latin typeface="Economica"/>
                <a:ea typeface="Economica"/>
                <a:cs typeface="Economica"/>
                <a:sym typeface="Economica"/>
              </a:rPr>
              <a:t>From the correlation matrix we were able to determine that eggs and bacon were not directly correlated.</a:t>
            </a:r>
            <a:endParaRPr>
              <a:latin typeface="Economica"/>
              <a:ea typeface="Economica"/>
              <a:cs typeface="Economica"/>
              <a:sym typeface="Economica"/>
            </a:endParaRPr>
          </a:p>
          <a:p>
            <a:pPr indent="-145732" lvl="0" marL="171450" rtl="0" algn="l">
              <a:spcBef>
                <a:spcPts val="1000"/>
              </a:spcBef>
              <a:spcAft>
                <a:spcPts val="0"/>
              </a:spcAft>
              <a:buSzPct val="100000"/>
              <a:buFont typeface="Economica"/>
              <a:buChar char="●"/>
            </a:pPr>
            <a:r>
              <a:rPr lang="en">
                <a:latin typeface="Economica"/>
                <a:ea typeface="Economica"/>
                <a:cs typeface="Economica"/>
                <a:sym typeface="Economica"/>
              </a:rPr>
              <a:t>While the price of eggs obviously does not have a direct impact on the price of bacon, we are able to see that in general, as the price of one increase we do see an increase in the price of the other.</a:t>
            </a:r>
            <a:endParaRPr>
              <a:latin typeface="Economica"/>
              <a:ea typeface="Economica"/>
              <a:cs typeface="Economica"/>
              <a:sym typeface="Economica"/>
            </a:endParaRPr>
          </a:p>
          <a:p>
            <a:pPr indent="-145732" lvl="0" marL="171450" rtl="0" algn="l">
              <a:spcBef>
                <a:spcPts val="1000"/>
              </a:spcBef>
              <a:spcAft>
                <a:spcPts val="0"/>
              </a:spcAft>
              <a:buSzPct val="100000"/>
              <a:buFont typeface="Economica"/>
              <a:buChar char="●"/>
            </a:pPr>
            <a:r>
              <a:rPr lang="en">
                <a:latin typeface="Economica"/>
                <a:ea typeface="Economica"/>
                <a:cs typeface="Economica"/>
                <a:sym typeface="Economica"/>
              </a:rPr>
              <a:t>It appears that the price of bacon has not exceeded $8.00 per pound, which is likely a result of price elasticity based on demand.</a:t>
            </a:r>
            <a:endParaRPr>
              <a:latin typeface="Economica"/>
              <a:ea typeface="Economica"/>
              <a:cs typeface="Economica"/>
              <a:sym typeface="Economica"/>
            </a:endParaRPr>
          </a:p>
          <a:p>
            <a:pPr indent="-145097" lvl="1" marL="628650" rtl="0" algn="l">
              <a:spcBef>
                <a:spcPts val="0"/>
              </a:spcBef>
              <a:spcAft>
                <a:spcPts val="0"/>
              </a:spcAft>
              <a:buSzPct val="112601"/>
              <a:buFont typeface="Economica"/>
              <a:buChar char="○"/>
            </a:pPr>
            <a:r>
              <a:rPr lang="en" sz="1587">
                <a:highlight>
                  <a:schemeClr val="lt1"/>
                </a:highlight>
                <a:latin typeface="Economica"/>
                <a:ea typeface="Economica"/>
                <a:cs typeface="Economica"/>
                <a:sym typeface="Economica"/>
              </a:rPr>
              <a:t>Price elasticity of demand is the ratio of the percentage change in quantity demanded of a product to the percentage change in price.</a:t>
            </a:r>
            <a:endParaRPr sz="1787">
              <a:highlight>
                <a:schemeClr val="lt1"/>
              </a:highlight>
              <a:latin typeface="Economica"/>
              <a:ea typeface="Economica"/>
              <a:cs typeface="Economica"/>
              <a:sym typeface="Economica"/>
            </a:endParaRPr>
          </a:p>
          <a:p>
            <a:pPr indent="-145732" lvl="0" marL="171450" rtl="0" algn="l">
              <a:spcBef>
                <a:spcPts val="1000"/>
              </a:spcBef>
              <a:spcAft>
                <a:spcPts val="1000"/>
              </a:spcAft>
              <a:buSzPct val="100000"/>
              <a:buFont typeface="Economica"/>
              <a:buChar char="●"/>
            </a:pPr>
            <a:r>
              <a:rPr lang="en">
                <a:latin typeface="Economica"/>
                <a:ea typeface="Economica"/>
                <a:cs typeface="Economica"/>
                <a:sym typeface="Economica"/>
              </a:rPr>
              <a:t>We can generally predict that if we are going to see an increase in the price of eggs, there will likely be a price increase in bacon as well.</a:t>
            </a:r>
            <a:endParaRPr>
              <a:latin typeface="Economica"/>
              <a:ea typeface="Economica"/>
              <a:cs typeface="Economica"/>
              <a:sym typeface="Economica"/>
            </a:endParaRPr>
          </a:p>
        </p:txBody>
      </p:sp>
      <p:pic>
        <p:nvPicPr>
          <p:cNvPr id="99" name="Google Shape;99;p18"/>
          <p:cNvPicPr preferRelativeResize="0"/>
          <p:nvPr/>
        </p:nvPicPr>
        <p:blipFill>
          <a:blip r:embed="rId3">
            <a:alphaModFix/>
          </a:blip>
          <a:stretch>
            <a:fillRect/>
          </a:stretch>
        </p:blipFill>
        <p:spPr>
          <a:xfrm>
            <a:off x="3899900" y="705550"/>
            <a:ext cx="5039350" cy="3873675"/>
          </a:xfrm>
          <a:prstGeom prst="rect">
            <a:avLst/>
          </a:prstGeom>
          <a:noFill/>
          <a:ln>
            <a:noFill/>
          </a:ln>
        </p:spPr>
      </p:pic>
      <p:pic>
        <p:nvPicPr>
          <p:cNvPr id="100" name="Google Shape;100;p18"/>
          <p:cNvPicPr preferRelativeResize="0"/>
          <p:nvPr/>
        </p:nvPicPr>
        <p:blipFill>
          <a:blip r:embed="rId4">
            <a:alphaModFix/>
          </a:blip>
          <a:stretch>
            <a:fillRect/>
          </a:stretch>
        </p:blipFill>
        <p:spPr>
          <a:xfrm>
            <a:off x="4736850" y="4579225"/>
            <a:ext cx="3612901" cy="293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18750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Decision</a:t>
            </a:r>
            <a:r>
              <a:rPr lang="en"/>
              <a:t> Tree </a:t>
            </a:r>
            <a:endParaRPr/>
          </a:p>
        </p:txBody>
      </p:sp>
      <p:pic>
        <p:nvPicPr>
          <p:cNvPr id="106" name="Google Shape;106;p19"/>
          <p:cNvPicPr preferRelativeResize="0"/>
          <p:nvPr/>
        </p:nvPicPr>
        <p:blipFill>
          <a:blip r:embed="rId3">
            <a:alphaModFix/>
          </a:blip>
          <a:stretch>
            <a:fillRect/>
          </a:stretch>
        </p:blipFill>
        <p:spPr>
          <a:xfrm>
            <a:off x="3039727" y="293725"/>
            <a:ext cx="5961601" cy="4556051"/>
          </a:xfrm>
          <a:prstGeom prst="rect">
            <a:avLst/>
          </a:prstGeom>
          <a:noFill/>
          <a:ln>
            <a:noFill/>
          </a:ln>
        </p:spPr>
      </p:pic>
      <p:sp>
        <p:nvSpPr>
          <p:cNvPr id="107" name="Google Shape;107;p19"/>
          <p:cNvSpPr txBox="1"/>
          <p:nvPr>
            <p:ph idx="1" type="body"/>
          </p:nvPr>
        </p:nvSpPr>
        <p:spPr>
          <a:xfrm>
            <a:off x="183300" y="984475"/>
            <a:ext cx="3291000" cy="3989100"/>
          </a:xfrm>
          <a:prstGeom prst="rect">
            <a:avLst/>
          </a:prstGeom>
        </p:spPr>
        <p:txBody>
          <a:bodyPr anchorCtr="0" anchor="t" bIns="91425" lIns="91425" spcFirstLastPara="1" rIns="91425" wrap="square" tIns="91425">
            <a:normAutofit/>
          </a:bodyPr>
          <a:lstStyle/>
          <a:p>
            <a:pPr indent="-152400" lvl="0" marL="114300" rtl="0" algn="l">
              <a:spcBef>
                <a:spcPts val="0"/>
              </a:spcBef>
              <a:spcAft>
                <a:spcPts val="0"/>
              </a:spcAft>
              <a:buSzPts val="1500"/>
              <a:buChar char="●"/>
            </a:pPr>
            <a:r>
              <a:rPr lang="en" sz="1500">
                <a:latin typeface="Economica"/>
                <a:ea typeface="Economica"/>
                <a:cs typeface="Economica"/>
                <a:sym typeface="Economica"/>
              </a:rPr>
              <a:t>To break down the complexity of each of the ingredients and their monthly price movement (MPM) we started with a decision tree</a:t>
            </a:r>
            <a:endParaRPr sz="1500">
              <a:latin typeface="Economica"/>
              <a:ea typeface="Economica"/>
              <a:cs typeface="Economica"/>
              <a:sym typeface="Economica"/>
            </a:endParaRPr>
          </a:p>
          <a:p>
            <a:pPr indent="-152400" lvl="0" marL="114300" rtl="0" algn="l">
              <a:spcBef>
                <a:spcPts val="1000"/>
              </a:spcBef>
              <a:spcAft>
                <a:spcPts val="0"/>
              </a:spcAft>
              <a:buSzPts val="1500"/>
              <a:buChar char="●"/>
            </a:pPr>
            <a:r>
              <a:rPr b="1" lang="en" sz="1500">
                <a:latin typeface="Economica"/>
                <a:ea typeface="Economica"/>
                <a:cs typeface="Economica"/>
                <a:sym typeface="Economica"/>
              </a:rPr>
              <a:t>Goal: </a:t>
            </a:r>
            <a:r>
              <a:rPr lang="en" sz="1500">
                <a:latin typeface="Economica"/>
                <a:ea typeface="Economica"/>
                <a:cs typeface="Economica"/>
                <a:sym typeface="Economica"/>
              </a:rPr>
              <a:t>determine if there</a:t>
            </a:r>
            <a:endParaRPr sz="1500">
              <a:latin typeface="Economica"/>
              <a:ea typeface="Economica"/>
              <a:cs typeface="Economica"/>
              <a:sym typeface="Economica"/>
            </a:endParaRPr>
          </a:p>
          <a:p>
            <a:pPr indent="-152400" lvl="1" marL="342900" rtl="0" algn="l">
              <a:spcBef>
                <a:spcPts val="0"/>
              </a:spcBef>
              <a:spcAft>
                <a:spcPts val="0"/>
              </a:spcAft>
              <a:buSzPts val="1500"/>
              <a:buFont typeface="Economica"/>
              <a:buChar char="○"/>
            </a:pPr>
            <a:r>
              <a:rPr lang="en" sz="1500">
                <a:latin typeface="Economica"/>
                <a:ea typeface="Economica"/>
                <a:cs typeface="Economica"/>
                <a:sym typeface="Economica"/>
              </a:rPr>
              <a:t>1 = price increase</a:t>
            </a:r>
            <a:endParaRPr sz="1500">
              <a:latin typeface="Economica"/>
              <a:ea typeface="Economica"/>
              <a:cs typeface="Economica"/>
              <a:sym typeface="Economica"/>
            </a:endParaRPr>
          </a:p>
          <a:p>
            <a:pPr indent="-152400" lvl="1" marL="342900" rtl="0" algn="l">
              <a:spcBef>
                <a:spcPts val="0"/>
              </a:spcBef>
              <a:spcAft>
                <a:spcPts val="0"/>
              </a:spcAft>
              <a:buSzPts val="1500"/>
              <a:buFont typeface="Economica"/>
              <a:buChar char="○"/>
            </a:pPr>
            <a:r>
              <a:rPr lang="en" sz="1500">
                <a:latin typeface="Economica"/>
                <a:ea typeface="Economica"/>
                <a:cs typeface="Economica"/>
                <a:sym typeface="Economica"/>
              </a:rPr>
              <a:t>0 = no </a:t>
            </a:r>
            <a:r>
              <a:rPr lang="en" sz="1500">
                <a:latin typeface="Economica"/>
                <a:ea typeface="Economica"/>
                <a:cs typeface="Economica"/>
                <a:sym typeface="Economica"/>
              </a:rPr>
              <a:t>change/</a:t>
            </a:r>
            <a:r>
              <a:rPr lang="en" sz="1500">
                <a:latin typeface="Economica"/>
                <a:ea typeface="Economica"/>
                <a:cs typeface="Economica"/>
                <a:sym typeface="Economica"/>
              </a:rPr>
              <a:t>decrease in price</a:t>
            </a:r>
            <a:endParaRPr sz="1500">
              <a:latin typeface="Economica"/>
              <a:ea typeface="Economica"/>
              <a:cs typeface="Economica"/>
              <a:sym typeface="Economica"/>
            </a:endParaRPr>
          </a:p>
          <a:p>
            <a:pPr indent="-152400" lvl="0" marL="114300" rtl="0" algn="l">
              <a:spcBef>
                <a:spcPts val="0"/>
              </a:spcBef>
              <a:spcAft>
                <a:spcPts val="0"/>
              </a:spcAft>
              <a:buSzPts val="1500"/>
              <a:buFont typeface="Economica"/>
              <a:buChar char="●"/>
            </a:pPr>
            <a:r>
              <a:rPr lang="en" sz="1500">
                <a:latin typeface="Economica"/>
                <a:ea typeface="Economica"/>
                <a:cs typeface="Economica"/>
                <a:sym typeface="Economica"/>
              </a:rPr>
              <a:t>Initial</a:t>
            </a:r>
            <a:r>
              <a:rPr lang="en" sz="1500">
                <a:latin typeface="Economica"/>
                <a:ea typeface="Economica"/>
                <a:cs typeface="Economica"/>
                <a:sym typeface="Economica"/>
              </a:rPr>
              <a:t> Accuracy of 0.46153846</a:t>
            </a:r>
            <a:endParaRPr sz="1500">
              <a:latin typeface="Economica"/>
              <a:ea typeface="Economica"/>
              <a:cs typeface="Economica"/>
              <a:sym typeface="Economica"/>
            </a:endParaRPr>
          </a:p>
          <a:p>
            <a:pPr indent="-152400" lvl="0" marL="114300" rtl="0" algn="l">
              <a:spcBef>
                <a:spcPts val="1000"/>
              </a:spcBef>
              <a:spcAft>
                <a:spcPts val="0"/>
              </a:spcAft>
              <a:buSzPts val="1500"/>
              <a:buFont typeface="Economica"/>
              <a:buChar char="●"/>
            </a:pPr>
            <a:r>
              <a:rPr lang="en" sz="1500">
                <a:latin typeface="Economica"/>
                <a:ea typeface="Economica"/>
                <a:cs typeface="Economica"/>
                <a:sym typeface="Economica"/>
              </a:rPr>
              <a:t>Grid Search Optimized Tree: Accuracy of 0.667 </a:t>
            </a:r>
            <a:endParaRPr sz="1500">
              <a:latin typeface="Economica"/>
              <a:ea typeface="Economica"/>
              <a:cs typeface="Economica"/>
              <a:sym typeface="Economica"/>
            </a:endParaRPr>
          </a:p>
          <a:p>
            <a:pPr indent="-152400" lvl="0" marL="114300" rtl="0" algn="l">
              <a:spcBef>
                <a:spcPts val="1000"/>
              </a:spcBef>
              <a:spcAft>
                <a:spcPts val="1000"/>
              </a:spcAft>
              <a:buSzPts val="1500"/>
              <a:buFont typeface="Economica"/>
              <a:buChar char="●"/>
            </a:pPr>
            <a:r>
              <a:rPr lang="en" sz="1500">
                <a:latin typeface="Economica"/>
                <a:ea typeface="Economica"/>
                <a:cs typeface="Economica"/>
                <a:sym typeface="Economica"/>
              </a:rPr>
              <a:t>Looking at the final leaves in the optimized tree, in 12 paths we see an overall decrease or no change across all food items, and 10 paths in which there is a consistent increase from month to month</a:t>
            </a:r>
            <a:endParaRPr sz="1500">
              <a:latin typeface="Economica"/>
              <a:ea typeface="Economica"/>
              <a:cs typeface="Economica"/>
              <a:sym typeface="Economic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Random Forest Model</a:t>
            </a:r>
            <a:endParaRPr/>
          </a:p>
        </p:txBody>
      </p:sp>
      <p:sp>
        <p:nvSpPr>
          <p:cNvPr id="113" name="Google Shape;113;p20"/>
          <p:cNvSpPr txBox="1"/>
          <p:nvPr>
            <p:ph idx="1" type="body"/>
          </p:nvPr>
        </p:nvSpPr>
        <p:spPr>
          <a:xfrm>
            <a:off x="156950" y="1225225"/>
            <a:ext cx="4138500" cy="3647100"/>
          </a:xfrm>
          <a:prstGeom prst="rect">
            <a:avLst/>
          </a:prstGeom>
        </p:spPr>
        <p:txBody>
          <a:bodyPr anchorCtr="0" anchor="t" bIns="91425" lIns="91425" spcFirstLastPara="1" rIns="91425" wrap="square" tIns="91425">
            <a:noAutofit/>
          </a:bodyPr>
          <a:lstStyle/>
          <a:p>
            <a:pPr indent="-152082" lvl="0" marL="171450" rtl="0" algn="l">
              <a:spcBef>
                <a:spcPts val="0"/>
              </a:spcBef>
              <a:spcAft>
                <a:spcPts val="0"/>
              </a:spcAft>
              <a:buSzPts val="1495"/>
              <a:buFont typeface="Economica"/>
              <a:buChar char="●"/>
            </a:pPr>
            <a:r>
              <a:rPr lang="en" sz="1495">
                <a:latin typeface="Economica"/>
                <a:ea typeface="Economica"/>
                <a:cs typeface="Economica"/>
                <a:sym typeface="Economica"/>
              </a:rPr>
              <a:t>With the decision tree model still having a relatively low accuracy score, a random forest model was then implemented</a:t>
            </a:r>
            <a:endParaRPr sz="1495">
              <a:latin typeface="Economica"/>
              <a:ea typeface="Economica"/>
              <a:cs typeface="Economica"/>
              <a:sym typeface="Economica"/>
            </a:endParaRPr>
          </a:p>
          <a:p>
            <a:pPr indent="-152082" lvl="0" marL="171450" rtl="0" algn="l">
              <a:spcBef>
                <a:spcPts val="1000"/>
              </a:spcBef>
              <a:spcAft>
                <a:spcPts val="0"/>
              </a:spcAft>
              <a:buSzPts val="1495"/>
              <a:buFont typeface="Economica"/>
              <a:buChar char="●"/>
            </a:pPr>
            <a:r>
              <a:rPr lang="en" sz="1495">
                <a:latin typeface="Economica"/>
                <a:ea typeface="Economica"/>
                <a:cs typeface="Economica"/>
                <a:sym typeface="Economica"/>
              </a:rPr>
              <a:t>With 100 trees in the forest we reached an accuracy score of 0.7435897</a:t>
            </a:r>
            <a:endParaRPr sz="1495">
              <a:latin typeface="Economica"/>
              <a:ea typeface="Economica"/>
              <a:cs typeface="Economica"/>
              <a:sym typeface="Economica"/>
            </a:endParaRPr>
          </a:p>
          <a:p>
            <a:pPr indent="-152082" lvl="0" marL="171450" rtl="0" algn="l">
              <a:spcBef>
                <a:spcPts val="1000"/>
              </a:spcBef>
              <a:spcAft>
                <a:spcPts val="0"/>
              </a:spcAft>
              <a:buSzPts val="1495"/>
              <a:buFont typeface="Economica"/>
              <a:buChar char="●"/>
            </a:pPr>
            <a:r>
              <a:rPr lang="en" sz="1495">
                <a:latin typeface="Economica"/>
                <a:ea typeface="Economica"/>
                <a:cs typeface="Economica"/>
                <a:sym typeface="Economica"/>
              </a:rPr>
              <a:t>When running a prediction test with 16 features our result was 1. Indicating that it is </a:t>
            </a:r>
            <a:r>
              <a:rPr lang="en" sz="1495">
                <a:latin typeface="Economica"/>
                <a:ea typeface="Economica"/>
                <a:cs typeface="Economica"/>
                <a:sym typeface="Economica"/>
              </a:rPr>
              <a:t>likely</a:t>
            </a:r>
            <a:r>
              <a:rPr lang="en" sz="1495">
                <a:latin typeface="Economica"/>
                <a:ea typeface="Economica"/>
                <a:cs typeface="Economica"/>
                <a:sym typeface="Economica"/>
              </a:rPr>
              <a:t> for there to be a general increase in the price of these food items next month</a:t>
            </a:r>
            <a:endParaRPr sz="1495">
              <a:latin typeface="Economica"/>
              <a:ea typeface="Economica"/>
              <a:cs typeface="Economica"/>
              <a:sym typeface="Economica"/>
            </a:endParaRPr>
          </a:p>
          <a:p>
            <a:pPr indent="-152082" lvl="0" marL="171450" rtl="0" algn="l">
              <a:spcBef>
                <a:spcPts val="1000"/>
              </a:spcBef>
              <a:spcAft>
                <a:spcPts val="0"/>
              </a:spcAft>
              <a:buSzPts val="1495"/>
              <a:buFont typeface="Economica"/>
              <a:buChar char="●"/>
            </a:pPr>
            <a:r>
              <a:rPr lang="en" sz="1495">
                <a:latin typeface="Economica"/>
                <a:ea typeface="Economica"/>
                <a:cs typeface="Economica"/>
                <a:sym typeface="Economica"/>
              </a:rPr>
              <a:t>With a relatively small range within the most important features</a:t>
            </a:r>
            <a:endParaRPr sz="1495">
              <a:latin typeface="Economica"/>
              <a:ea typeface="Economica"/>
              <a:cs typeface="Economica"/>
              <a:sym typeface="Economica"/>
            </a:endParaRPr>
          </a:p>
          <a:p>
            <a:pPr indent="-132397" lvl="1" marL="514350" rtl="0" algn="l">
              <a:spcBef>
                <a:spcPts val="1000"/>
              </a:spcBef>
              <a:spcAft>
                <a:spcPts val="0"/>
              </a:spcAft>
              <a:buSzPts val="1185"/>
              <a:buFont typeface="Economica"/>
              <a:buChar char="○"/>
            </a:pPr>
            <a:r>
              <a:rPr lang="en" sz="1185">
                <a:latin typeface="Economica"/>
                <a:ea typeface="Economica"/>
                <a:cs typeface="Economica"/>
                <a:sym typeface="Economica"/>
              </a:rPr>
              <a:t>Bacon was found to be the most important feature with a score of 0.103387</a:t>
            </a:r>
            <a:endParaRPr sz="1185">
              <a:latin typeface="Economica"/>
              <a:ea typeface="Economica"/>
              <a:cs typeface="Economica"/>
              <a:sym typeface="Economica"/>
            </a:endParaRPr>
          </a:p>
          <a:p>
            <a:pPr indent="-132397" lvl="2" marL="914400" rtl="0" algn="l">
              <a:spcBef>
                <a:spcPts val="0"/>
              </a:spcBef>
              <a:spcAft>
                <a:spcPts val="0"/>
              </a:spcAft>
              <a:buSzPts val="1185"/>
              <a:buFont typeface="Economica"/>
              <a:buChar char="■"/>
            </a:pPr>
            <a:r>
              <a:rPr lang="en" sz="1185">
                <a:latin typeface="Economica"/>
                <a:ea typeface="Economica"/>
                <a:cs typeface="Economica"/>
                <a:sym typeface="Economica"/>
              </a:rPr>
              <a:t>Difference of 0.03 between the top 3 most important features</a:t>
            </a:r>
            <a:endParaRPr sz="1185">
              <a:latin typeface="Economica"/>
              <a:ea typeface="Economica"/>
              <a:cs typeface="Economica"/>
              <a:sym typeface="Economica"/>
            </a:endParaRPr>
          </a:p>
          <a:p>
            <a:pPr indent="-132397" lvl="1" marL="514350" rtl="0" algn="l">
              <a:spcBef>
                <a:spcPts val="0"/>
              </a:spcBef>
              <a:spcAft>
                <a:spcPts val="0"/>
              </a:spcAft>
              <a:buSzPts val="1185"/>
              <a:buFont typeface="Economica"/>
              <a:buChar char="○"/>
            </a:pPr>
            <a:r>
              <a:rPr lang="en" sz="1185">
                <a:latin typeface="Economica"/>
                <a:ea typeface="Economica"/>
                <a:cs typeface="Economica"/>
                <a:sym typeface="Economica"/>
              </a:rPr>
              <a:t>Tomatoes was the least important at 0.045655</a:t>
            </a:r>
            <a:endParaRPr sz="1185">
              <a:latin typeface="Economica"/>
              <a:ea typeface="Economica"/>
              <a:cs typeface="Economica"/>
              <a:sym typeface="Economica"/>
            </a:endParaRPr>
          </a:p>
        </p:txBody>
      </p:sp>
      <p:pic>
        <p:nvPicPr>
          <p:cNvPr id="114" name="Google Shape;114;p20"/>
          <p:cNvPicPr preferRelativeResize="0"/>
          <p:nvPr/>
        </p:nvPicPr>
        <p:blipFill>
          <a:blip r:embed="rId3">
            <a:alphaModFix/>
          </a:blip>
          <a:stretch>
            <a:fillRect/>
          </a:stretch>
        </p:blipFill>
        <p:spPr>
          <a:xfrm>
            <a:off x="4295266" y="1042400"/>
            <a:ext cx="4740859" cy="3536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21"/>
          <p:cNvPicPr preferRelativeResize="0"/>
          <p:nvPr/>
        </p:nvPicPr>
        <p:blipFill rotWithShape="1">
          <a:blip r:embed="rId3">
            <a:alphaModFix amt="26000"/>
          </a:blip>
          <a:srcRect b="0" l="33726" r="0" t="0"/>
          <a:stretch/>
        </p:blipFill>
        <p:spPr>
          <a:xfrm>
            <a:off x="4161737" y="240838"/>
            <a:ext cx="4777599" cy="4661826"/>
          </a:xfrm>
          <a:prstGeom prst="rect">
            <a:avLst/>
          </a:prstGeom>
          <a:noFill/>
          <a:ln>
            <a:noFill/>
          </a:ln>
        </p:spPr>
      </p:pic>
      <p:sp>
        <p:nvSpPr>
          <p:cNvPr id="120" name="Google Shape;120;p21"/>
          <p:cNvSpPr txBox="1"/>
          <p:nvPr>
            <p:ph type="title"/>
          </p:nvPr>
        </p:nvSpPr>
        <p:spPr>
          <a:xfrm>
            <a:off x="311700" y="189100"/>
            <a:ext cx="3849900" cy="958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AdaBoost Model 	       	                </a:t>
            </a:r>
            <a:endParaRPr/>
          </a:p>
        </p:txBody>
      </p:sp>
      <p:sp>
        <p:nvSpPr>
          <p:cNvPr id="121" name="Google Shape;121;p21"/>
          <p:cNvSpPr txBox="1"/>
          <p:nvPr>
            <p:ph idx="1" type="body"/>
          </p:nvPr>
        </p:nvSpPr>
        <p:spPr>
          <a:xfrm>
            <a:off x="311700" y="1225225"/>
            <a:ext cx="3729300" cy="3354000"/>
          </a:xfrm>
          <a:prstGeom prst="rect">
            <a:avLst/>
          </a:prstGeom>
        </p:spPr>
        <p:txBody>
          <a:bodyPr anchorCtr="0" anchor="t" bIns="91425" lIns="91425" spcFirstLastPara="1" rIns="91425" wrap="square" tIns="91425">
            <a:normAutofit/>
          </a:bodyPr>
          <a:lstStyle/>
          <a:p>
            <a:pPr indent="-171450" lvl="0" marL="171450" rtl="0" algn="l">
              <a:spcBef>
                <a:spcPts val="0"/>
              </a:spcBef>
              <a:spcAft>
                <a:spcPts val="0"/>
              </a:spcAft>
              <a:buSzPts val="1800"/>
              <a:buFont typeface="Economica"/>
              <a:buChar char="●"/>
            </a:pPr>
            <a:r>
              <a:rPr lang="en">
                <a:latin typeface="Economica"/>
                <a:ea typeface="Economica"/>
                <a:cs typeface="Economica"/>
                <a:sym typeface="Economica"/>
              </a:rPr>
              <a:t>Pulling the top 5 most important features from the Random Forest model, we applied them into an AdaBoost model</a:t>
            </a:r>
            <a:endParaRPr>
              <a:latin typeface="Economica"/>
              <a:ea typeface="Economica"/>
              <a:cs typeface="Economica"/>
              <a:sym typeface="Economica"/>
            </a:endParaRPr>
          </a:p>
          <a:p>
            <a:pPr indent="-171450" lvl="0" marL="171450" rtl="0" algn="l">
              <a:spcBef>
                <a:spcPts val="0"/>
              </a:spcBef>
              <a:spcAft>
                <a:spcPts val="0"/>
              </a:spcAft>
              <a:buSzPts val="1800"/>
              <a:buFont typeface="Economica"/>
              <a:buChar char="●"/>
            </a:pPr>
            <a:r>
              <a:rPr lang="en">
                <a:latin typeface="Economica"/>
                <a:ea typeface="Economica"/>
                <a:cs typeface="Economica"/>
                <a:sym typeface="Economica"/>
              </a:rPr>
              <a:t>The AdaBoost model had the lowest accuracy score of 0.457627</a:t>
            </a:r>
            <a:endParaRPr>
              <a:latin typeface="Economica"/>
              <a:ea typeface="Economica"/>
              <a:cs typeface="Economica"/>
              <a:sym typeface="Economica"/>
            </a:endParaRPr>
          </a:p>
          <a:p>
            <a:pPr indent="-171450" lvl="0" marL="171450" rtl="0" algn="l">
              <a:spcBef>
                <a:spcPts val="0"/>
              </a:spcBef>
              <a:spcAft>
                <a:spcPts val="0"/>
              </a:spcAft>
              <a:buSzPts val="1800"/>
              <a:buChar char="●"/>
            </a:pPr>
            <a:r>
              <a:rPr lang="en">
                <a:latin typeface="Economica"/>
                <a:ea typeface="Economica"/>
                <a:cs typeface="Economica"/>
                <a:sym typeface="Economica"/>
              </a:rPr>
              <a:t>Since this type of model can be </a:t>
            </a:r>
            <a:r>
              <a:rPr lang="en">
                <a:latin typeface="Economica"/>
                <a:ea typeface="Economica"/>
                <a:cs typeface="Economica"/>
                <a:sym typeface="Economica"/>
              </a:rPr>
              <a:t>sensitive</a:t>
            </a:r>
            <a:r>
              <a:rPr lang="en">
                <a:latin typeface="Economica"/>
                <a:ea typeface="Economica"/>
                <a:cs typeface="Economica"/>
                <a:sym typeface="Economica"/>
              </a:rPr>
              <a:t> to data noise , the model tried too hard to fit the sudden increases and decreases in prices</a:t>
            </a:r>
            <a:r>
              <a:rPr lang="en"/>
              <a:t> </a:t>
            </a:r>
            <a:endParaRPr/>
          </a:p>
        </p:txBody>
      </p:sp>
      <p:graphicFrame>
        <p:nvGraphicFramePr>
          <p:cNvPr id="122" name="Google Shape;122;p21"/>
          <p:cNvGraphicFramePr/>
          <p:nvPr/>
        </p:nvGraphicFramePr>
        <p:xfrm>
          <a:off x="4268775" y="1338375"/>
          <a:ext cx="3000000" cy="3000000"/>
        </p:xfrm>
        <a:graphic>
          <a:graphicData uri="http://schemas.openxmlformats.org/drawingml/2006/table">
            <a:tbl>
              <a:tblPr>
                <a:noFill/>
                <a:tableStyleId>{50136018-CC70-4FB2-AE86-DECD5520F992}</a:tableStyleId>
              </a:tblPr>
              <a:tblGrid>
                <a:gridCol w="1461650"/>
                <a:gridCol w="1510675"/>
                <a:gridCol w="1591200"/>
              </a:tblGrid>
              <a:tr h="540500">
                <a:tc>
                  <a:txBody>
                    <a:bodyPr/>
                    <a:lstStyle/>
                    <a:p>
                      <a:pPr indent="0" lvl="0" marL="0" rtl="0" algn="ctr">
                        <a:spcBef>
                          <a:spcPts val="0"/>
                        </a:spcBef>
                        <a:spcAft>
                          <a:spcPts val="0"/>
                        </a:spcAft>
                        <a:buNone/>
                      </a:pPr>
                      <a:r>
                        <a:rPr b="1" lang="en" sz="1600">
                          <a:latin typeface="Economica"/>
                          <a:ea typeface="Economica"/>
                          <a:cs typeface="Economica"/>
                          <a:sym typeface="Economica"/>
                        </a:rPr>
                        <a:t>Decision Tree Accuracy </a:t>
                      </a:r>
                      <a:endParaRPr b="1" sz="1600">
                        <a:latin typeface="Economica"/>
                        <a:ea typeface="Economica"/>
                        <a:cs typeface="Economica"/>
                        <a:sym typeface="Economica"/>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DCDCDC"/>
                    </a:solidFill>
                  </a:tcPr>
                </a:tc>
                <a:tc>
                  <a:txBody>
                    <a:bodyPr/>
                    <a:lstStyle/>
                    <a:p>
                      <a:pPr indent="0" lvl="0" marL="0" rtl="0" algn="ctr">
                        <a:spcBef>
                          <a:spcPts val="0"/>
                        </a:spcBef>
                        <a:spcAft>
                          <a:spcPts val="0"/>
                        </a:spcAft>
                        <a:buNone/>
                      </a:pPr>
                      <a:r>
                        <a:rPr b="1" lang="en" sz="1600">
                          <a:latin typeface="Economica"/>
                          <a:ea typeface="Economica"/>
                          <a:cs typeface="Economica"/>
                          <a:sym typeface="Economica"/>
                        </a:rPr>
                        <a:t>Random Forest</a:t>
                      </a:r>
                      <a:endParaRPr b="1" sz="1600">
                        <a:latin typeface="Economica"/>
                        <a:ea typeface="Economica"/>
                        <a:cs typeface="Economica"/>
                        <a:sym typeface="Economica"/>
                      </a:endParaRPr>
                    </a:p>
                    <a:p>
                      <a:pPr indent="0" lvl="0" marL="0" rtl="0" algn="ctr">
                        <a:spcBef>
                          <a:spcPts val="0"/>
                        </a:spcBef>
                        <a:spcAft>
                          <a:spcPts val="0"/>
                        </a:spcAft>
                        <a:buNone/>
                      </a:pPr>
                      <a:r>
                        <a:rPr b="1" lang="en" sz="1600">
                          <a:latin typeface="Economica"/>
                          <a:ea typeface="Economica"/>
                          <a:cs typeface="Economica"/>
                          <a:sym typeface="Economica"/>
                        </a:rPr>
                        <a:t>Accuracy </a:t>
                      </a:r>
                      <a:endParaRPr b="1" sz="1600">
                        <a:latin typeface="Economica"/>
                        <a:ea typeface="Economica"/>
                        <a:cs typeface="Economica"/>
                        <a:sym typeface="Economica"/>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DCDCDC"/>
                    </a:solidFill>
                  </a:tcPr>
                </a:tc>
                <a:tc>
                  <a:txBody>
                    <a:bodyPr/>
                    <a:lstStyle/>
                    <a:p>
                      <a:pPr indent="0" lvl="0" marL="0" rtl="0" algn="ctr">
                        <a:spcBef>
                          <a:spcPts val="0"/>
                        </a:spcBef>
                        <a:spcAft>
                          <a:spcPts val="0"/>
                        </a:spcAft>
                        <a:buNone/>
                      </a:pPr>
                      <a:r>
                        <a:rPr b="1" lang="en" sz="1600">
                          <a:latin typeface="Economica"/>
                          <a:ea typeface="Economica"/>
                          <a:cs typeface="Economica"/>
                          <a:sym typeface="Economica"/>
                        </a:rPr>
                        <a:t>AdaBoost Accuracy</a:t>
                      </a:r>
                      <a:endParaRPr b="1" sz="1600">
                        <a:latin typeface="Economica"/>
                        <a:ea typeface="Economica"/>
                        <a:cs typeface="Economica"/>
                        <a:sym typeface="Economica"/>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DCDCDC"/>
                    </a:solidFill>
                  </a:tcPr>
                </a:tc>
              </a:tr>
              <a:tr h="351325">
                <a:tc>
                  <a:txBody>
                    <a:bodyPr/>
                    <a:lstStyle/>
                    <a:p>
                      <a:pPr indent="0" lvl="0" marL="0" rtl="0" algn="l">
                        <a:spcBef>
                          <a:spcPts val="0"/>
                        </a:spcBef>
                        <a:spcAft>
                          <a:spcPts val="0"/>
                        </a:spcAft>
                        <a:buNone/>
                      </a:pPr>
                      <a:r>
                        <a:t/>
                      </a:r>
                      <a:endParaRPr sz="1700">
                        <a:latin typeface="Economica"/>
                        <a:ea typeface="Economica"/>
                        <a:cs typeface="Economica"/>
                        <a:sym typeface="Economica"/>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sz="1700">
                        <a:latin typeface="Economica"/>
                        <a:ea typeface="Economica"/>
                        <a:cs typeface="Economica"/>
                        <a:sym typeface="Economica"/>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sz="1700">
                        <a:latin typeface="Economica"/>
                        <a:ea typeface="Economica"/>
                        <a:cs typeface="Economica"/>
                        <a:sym typeface="Economica"/>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980175">
                <a:tc>
                  <a:txBody>
                    <a:bodyPr/>
                    <a:lstStyle/>
                    <a:p>
                      <a:pPr indent="0" lvl="0" marL="0" rtl="0" algn="l">
                        <a:spcBef>
                          <a:spcPts val="0"/>
                        </a:spcBef>
                        <a:spcAft>
                          <a:spcPts val="0"/>
                        </a:spcAft>
                        <a:buNone/>
                      </a:pPr>
                      <a:r>
                        <a:rPr b="1" lang="en" sz="1500">
                          <a:latin typeface="Economica"/>
                          <a:ea typeface="Economica"/>
                          <a:cs typeface="Economica"/>
                          <a:sym typeface="Economica"/>
                        </a:rPr>
                        <a:t>Tree became extremely overfit as we pruned leaves</a:t>
                      </a:r>
                      <a:endParaRPr b="1" sz="1500">
                        <a:latin typeface="Economica"/>
                        <a:ea typeface="Economica"/>
                        <a:cs typeface="Economica"/>
                        <a:sym typeface="Economica"/>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rPr b="1" lang="en" sz="1500">
                          <a:latin typeface="Economica"/>
                          <a:ea typeface="Economica"/>
                          <a:cs typeface="Economica"/>
                          <a:sym typeface="Economica"/>
                        </a:rPr>
                        <a:t>Most Accurate</a:t>
                      </a:r>
                      <a:endParaRPr b="1" sz="1500">
                        <a:latin typeface="Economica"/>
                        <a:ea typeface="Economica"/>
                        <a:cs typeface="Economica"/>
                        <a:sym typeface="Economica"/>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Economica"/>
                          <a:ea typeface="Economica"/>
                          <a:cs typeface="Economica"/>
                          <a:sym typeface="Economica"/>
                        </a:rPr>
                        <a:t>The use of the most important features and </a:t>
                      </a:r>
                      <a:r>
                        <a:rPr b="1" lang="en">
                          <a:latin typeface="Economica"/>
                          <a:ea typeface="Economica"/>
                          <a:cs typeface="Economica"/>
                          <a:sym typeface="Economica"/>
                        </a:rPr>
                        <a:t>noisy data made the model sensitive</a:t>
                      </a:r>
                      <a:endParaRPr b="1">
                        <a:latin typeface="Economica"/>
                        <a:ea typeface="Economica"/>
                        <a:cs typeface="Economica"/>
                        <a:sym typeface="Economica"/>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pic>
        <p:nvPicPr>
          <p:cNvPr id="123" name="Google Shape;123;p21"/>
          <p:cNvPicPr preferRelativeResize="0"/>
          <p:nvPr/>
        </p:nvPicPr>
        <p:blipFill>
          <a:blip r:embed="rId4">
            <a:alphaModFix/>
          </a:blip>
          <a:stretch>
            <a:fillRect/>
          </a:stretch>
        </p:blipFill>
        <p:spPr>
          <a:xfrm>
            <a:off x="7352175" y="2123362"/>
            <a:ext cx="1352425" cy="216650"/>
          </a:xfrm>
          <a:prstGeom prst="rect">
            <a:avLst/>
          </a:prstGeom>
          <a:noFill/>
          <a:ln>
            <a:noFill/>
          </a:ln>
        </p:spPr>
      </p:pic>
      <p:pic>
        <p:nvPicPr>
          <p:cNvPr id="124" name="Google Shape;124;p21"/>
          <p:cNvPicPr preferRelativeResize="0"/>
          <p:nvPr/>
        </p:nvPicPr>
        <p:blipFill>
          <a:blip r:embed="rId5">
            <a:alphaModFix/>
          </a:blip>
          <a:stretch>
            <a:fillRect/>
          </a:stretch>
        </p:blipFill>
        <p:spPr>
          <a:xfrm>
            <a:off x="5828175" y="2123350"/>
            <a:ext cx="1352459" cy="216650"/>
          </a:xfrm>
          <a:prstGeom prst="rect">
            <a:avLst/>
          </a:prstGeom>
          <a:noFill/>
          <a:ln>
            <a:noFill/>
          </a:ln>
        </p:spPr>
      </p:pic>
      <p:pic>
        <p:nvPicPr>
          <p:cNvPr id="125" name="Google Shape;125;p21"/>
          <p:cNvPicPr preferRelativeResize="0"/>
          <p:nvPr/>
        </p:nvPicPr>
        <p:blipFill>
          <a:blip r:embed="rId6">
            <a:alphaModFix/>
          </a:blip>
          <a:stretch>
            <a:fillRect/>
          </a:stretch>
        </p:blipFill>
        <p:spPr>
          <a:xfrm>
            <a:off x="4310991" y="2123350"/>
            <a:ext cx="1352421" cy="216650"/>
          </a:xfrm>
          <a:prstGeom prst="rect">
            <a:avLst/>
          </a:prstGeom>
          <a:noFill/>
          <a:ln>
            <a:noFill/>
          </a:ln>
        </p:spPr>
      </p:pic>
      <p:sp>
        <p:nvSpPr>
          <p:cNvPr id="126" name="Google Shape;126;p21"/>
          <p:cNvSpPr txBox="1"/>
          <p:nvPr>
            <p:ph type="title"/>
          </p:nvPr>
        </p:nvSpPr>
        <p:spPr>
          <a:xfrm>
            <a:off x="5609950" y="175100"/>
            <a:ext cx="2819400" cy="958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Summary</a:t>
            </a:r>
            <a:r>
              <a:rPr lang="en"/>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par>
                                <p:cTn fill="hold" nodeType="with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par>
                                <p:cTn fill="hold" nodeType="with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par>
                                <p:cTn fill="hold" nodeType="with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